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gif" ContentType="image/g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257" r:id="rId2"/>
    <p:sldId id="284" r:id="rId3"/>
    <p:sldId id="292" r:id="rId4"/>
    <p:sldId id="261" r:id="rId5"/>
    <p:sldId id="280" r:id="rId6"/>
    <p:sldId id="294" r:id="rId7"/>
    <p:sldId id="271" r:id="rId8"/>
    <p:sldId id="295" r:id="rId9"/>
    <p:sldId id="273" r:id="rId10"/>
    <p:sldId id="269" r:id="rId11"/>
    <p:sldId id="262" r:id="rId12"/>
    <p:sldId id="279" r:id="rId13"/>
    <p:sldId id="290" r:id="rId14"/>
    <p:sldId id="278" r:id="rId15"/>
    <p:sldId id="296" r:id="rId16"/>
    <p:sldId id="277" r:id="rId17"/>
    <p:sldId id="281" r:id="rId18"/>
    <p:sldId id="298" r:id="rId19"/>
    <p:sldId id="287" r:id="rId20"/>
    <p:sldId id="285" r:id="rId21"/>
    <p:sldId id="286" r:id="rId22"/>
    <p:sldId id="291" r:id="rId23"/>
    <p:sldId id="288" r:id="rId24"/>
    <p:sldId id="289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627" autoAdjust="0"/>
    <p:restoredTop sz="94660"/>
  </p:normalViewPr>
  <p:slideViewPr>
    <p:cSldViewPr snapToGrid="0">
      <p:cViewPr varScale="1">
        <p:scale>
          <a:sx n="99" d="100"/>
          <a:sy n="99" d="100"/>
        </p:scale>
        <p:origin x="26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87" d="100"/>
          <a:sy n="87" d="100"/>
        </p:scale>
        <p:origin x="2904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notesMaster" Target="notesMasters/notesMaster1.xml"/><Relationship Id="rId27" Type="http://schemas.openxmlformats.org/officeDocument/2006/relationships/handoutMaster" Target="handoutMasters/handoutMaster1.xml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83D76A-437B-48E9-A153-76C0F5543216}" type="datetimeFigureOut">
              <a:rPr lang="en-US" smtClean="0"/>
              <a:t>6/24/17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BBE1BF-3D55-488F-AB95-6D1F6B159F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2349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7D880B-B2E4-4F43-99A4-15519901B4A3}" type="datetimeFigureOut">
              <a:rPr lang="en-US" smtClean="0"/>
              <a:t>6/24/17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7E3F03-A782-474D-B1BC-D54D230C59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2571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george mason logo transparent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48710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498908"/>
            <a:ext cx="10321636" cy="2260932"/>
          </a:xfrm>
        </p:spPr>
        <p:txBody>
          <a:bodyPr anchor="b">
            <a:normAutofit/>
          </a:bodyPr>
          <a:lstStyle>
            <a:lvl1pPr algn="r">
              <a:defRPr sz="4000" b="1" cap="all" baseline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978583"/>
            <a:ext cx="10321636" cy="620827"/>
          </a:xfrm>
        </p:spPr>
        <p:txBody>
          <a:bodyPr/>
          <a:lstStyle>
            <a:lvl1pPr marL="0" indent="0" algn="r">
              <a:buNone/>
              <a:defRPr sz="2400" cap="sm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5046374" y="4426165"/>
            <a:ext cx="6799262" cy="484188"/>
          </a:xfrm>
        </p:spPr>
        <p:txBody>
          <a:bodyPr/>
          <a:lstStyle>
            <a:lvl1pPr marL="0" indent="0" algn="r">
              <a:buNone/>
              <a:defRPr sz="1600"/>
            </a:lvl1pPr>
          </a:lstStyle>
          <a:p>
            <a:pPr lvl="0"/>
            <a:r>
              <a:rPr lang="en-US" dirty="0"/>
              <a:t>Click to edit presenter(s)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9152313" y="5129096"/>
            <a:ext cx="2693323" cy="332366"/>
          </a:xfrm>
        </p:spPr>
        <p:txBody>
          <a:bodyPr>
            <a:normAutofit/>
          </a:bodyPr>
          <a:lstStyle>
            <a:lvl1pPr marL="0" indent="0" algn="r">
              <a:buNone/>
              <a:defRPr sz="1400" i="1"/>
            </a:lvl1pPr>
          </a:lstStyle>
          <a:p>
            <a:pPr lvl="0"/>
            <a:r>
              <a:rPr lang="en-US" dirty="0"/>
              <a:t>Click to edit date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7058025" y="2834438"/>
            <a:ext cx="4787611" cy="45719"/>
          </a:xfrm>
          <a:prstGeom prst="rect">
            <a:avLst/>
          </a:prstGeom>
          <a:gradFill flip="none" rotWithShape="1">
            <a:gsLst>
              <a:gs pos="0">
                <a:srgbClr val="008000"/>
              </a:gs>
              <a:gs pos="71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639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150" y="365126"/>
            <a:ext cx="11258550" cy="90672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8150" y="1529542"/>
            <a:ext cx="11258550" cy="46474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8C45A-1671-4334-BF2E-5D8FEFDD8541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 flipV="1">
            <a:off x="438150" y="1286221"/>
            <a:ext cx="10915650" cy="45719"/>
          </a:xfrm>
          <a:prstGeom prst="rect">
            <a:avLst/>
          </a:prstGeom>
          <a:gradFill flip="none" rotWithShape="1">
            <a:gsLst>
              <a:gs pos="0">
                <a:srgbClr val="008000"/>
              </a:gs>
              <a:gs pos="71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Image result for george mason logo transparent computational social science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8150" y="6188350"/>
            <a:ext cx="820193" cy="53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Straight Connector 9"/>
          <p:cNvCxnSpPr/>
          <p:nvPr userDrawn="1"/>
        </p:nvCxnSpPr>
        <p:spPr>
          <a:xfrm flipV="1">
            <a:off x="1428750" y="6318250"/>
            <a:ext cx="0" cy="431801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 userDrawn="1"/>
        </p:nvSpPr>
        <p:spPr>
          <a:xfrm>
            <a:off x="1475333" y="6380261"/>
            <a:ext cx="47434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Computational Social Science</a:t>
            </a:r>
          </a:p>
        </p:txBody>
      </p:sp>
    </p:spTree>
    <p:extLst>
      <p:ext uri="{BB962C8B-B14F-4D97-AF65-F5344CB8AC3E}">
        <p14:creationId xmlns:p14="http://schemas.microsoft.com/office/powerpoint/2010/main" val="15037375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845800" cy="2852737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845800" cy="1500187"/>
          </a:xfrm>
        </p:spPr>
        <p:txBody>
          <a:bodyPr/>
          <a:lstStyle>
            <a:lvl1pPr marL="0" indent="0" algn="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8C45A-1671-4334-BF2E-5D8FEFDD854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2" descr="Image result for george mason logo transparent computational social science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8150" y="6188350"/>
            <a:ext cx="820193" cy="53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Connector 7"/>
          <p:cNvCxnSpPr/>
          <p:nvPr userDrawn="1"/>
        </p:nvCxnSpPr>
        <p:spPr>
          <a:xfrm flipV="1">
            <a:off x="1428750" y="6318250"/>
            <a:ext cx="0" cy="431801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 userDrawn="1"/>
        </p:nvSpPr>
        <p:spPr>
          <a:xfrm>
            <a:off x="1475333" y="6380261"/>
            <a:ext cx="47434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Computational Social Science</a:t>
            </a:r>
          </a:p>
        </p:txBody>
      </p:sp>
    </p:spTree>
    <p:extLst>
      <p:ext uri="{BB962C8B-B14F-4D97-AF65-F5344CB8AC3E}">
        <p14:creationId xmlns:p14="http://schemas.microsoft.com/office/powerpoint/2010/main" val="9278503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8C45A-1671-4334-BF2E-5D8FEFDD854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2" descr="Image result for george mason logo transparent computational social science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8150" y="6188350"/>
            <a:ext cx="820193" cy="53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Connector 7"/>
          <p:cNvCxnSpPr/>
          <p:nvPr userDrawn="1"/>
        </p:nvCxnSpPr>
        <p:spPr>
          <a:xfrm flipV="1">
            <a:off x="1428750" y="6318250"/>
            <a:ext cx="0" cy="431801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 userDrawn="1"/>
        </p:nvSpPr>
        <p:spPr>
          <a:xfrm>
            <a:off x="1475333" y="6380261"/>
            <a:ext cx="47434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Computational Social Science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38150" y="365126"/>
            <a:ext cx="11258550" cy="90672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1" name="Rectangle 10"/>
          <p:cNvSpPr/>
          <p:nvPr userDrawn="1"/>
        </p:nvSpPr>
        <p:spPr>
          <a:xfrm flipV="1">
            <a:off x="438150" y="1286221"/>
            <a:ext cx="10915650" cy="45719"/>
          </a:xfrm>
          <a:prstGeom prst="rect">
            <a:avLst/>
          </a:prstGeom>
          <a:gradFill flip="none" rotWithShape="1">
            <a:gsLst>
              <a:gs pos="0">
                <a:srgbClr val="008000"/>
              </a:gs>
              <a:gs pos="71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1532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8C45A-1671-4334-BF2E-5D8FEFDD8541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2" descr="Image result for george mason logo transparent computational social science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8150" y="6188350"/>
            <a:ext cx="820193" cy="53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/>
          <p:cNvCxnSpPr/>
          <p:nvPr userDrawn="1"/>
        </p:nvCxnSpPr>
        <p:spPr>
          <a:xfrm flipV="1">
            <a:off x="1428750" y="6318250"/>
            <a:ext cx="0" cy="431801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 userDrawn="1"/>
        </p:nvSpPr>
        <p:spPr>
          <a:xfrm>
            <a:off x="1475333" y="6380261"/>
            <a:ext cx="47434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Computational Social Science</a:t>
            </a:r>
          </a:p>
        </p:txBody>
      </p:sp>
    </p:spTree>
    <p:extLst>
      <p:ext uri="{BB962C8B-B14F-4D97-AF65-F5344CB8AC3E}">
        <p14:creationId xmlns:p14="http://schemas.microsoft.com/office/powerpoint/2010/main" val="34561729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65126"/>
            <a:ext cx="11220450" cy="9067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29542"/>
            <a:ext cx="11220450" cy="46474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30670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28C45A-1671-4334-BF2E-5D8FEFDD85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67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4" r:id="rId4"/>
    <p:sldLayoutId id="2147483655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336600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336600"/>
        </a:buClr>
        <a:buFont typeface="Roboto Light" panose="02000000000000000000" pitchFamily="2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336600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336600"/>
        </a:buClr>
        <a:buFont typeface="Roboto Light" panose="02000000000000000000" pitchFamily="2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336600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s://2ndworkshopstatphysicfinancialeconomicnetworks.wordpress.com/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gi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gi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tiff"/></Relationships>
</file>

<file path=ppt/slides/_rels/slide1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8.png"/><Relationship Id="rId12" Type="http://schemas.openxmlformats.org/officeDocument/2006/relationships/image" Target="../media/image26.png"/><Relationship Id="rId13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7" Type="http://schemas.openxmlformats.org/officeDocument/2006/relationships/image" Target="../media/image22.png"/><Relationship Id="rId8" Type="http://schemas.openxmlformats.org/officeDocument/2006/relationships/image" Target="../media/image23.png"/><Relationship Id="rId9" Type="http://schemas.openxmlformats.org/officeDocument/2006/relationships/image" Target="../media/image24.png"/><Relationship Id="rId10" Type="http://schemas.openxmlformats.org/officeDocument/2006/relationships/image" Target="../media/image25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tif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gi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gi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/>
              <a:t>The Search for “living beta"</a:t>
            </a:r>
            <a:endParaRPr lang="en-US" sz="40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Utilizing network science to unlock the secrets of the stock market 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5046374" y="4171950"/>
            <a:ext cx="6799262" cy="738403"/>
          </a:xfrm>
        </p:spPr>
        <p:txBody>
          <a:bodyPr/>
          <a:lstStyle/>
          <a:p>
            <a:r>
              <a:rPr lang="en-US" b="1" dirty="0">
                <a:hlinkClick r:id="rId2"/>
              </a:rPr>
              <a:t>2nd Workshop on Statistical Physics of Financial and Economic Networks</a:t>
            </a:r>
            <a:endParaRPr lang="en-US" dirty="0" smtClean="0"/>
          </a:p>
          <a:p>
            <a:r>
              <a:rPr lang="en-US" dirty="0" smtClean="0"/>
              <a:t>Matthew Oldham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smtClean="0"/>
              <a:t>June 19,, </a:t>
            </a:r>
            <a:r>
              <a:rPr lang="en-US" dirty="0"/>
              <a:t>2017</a:t>
            </a:r>
          </a:p>
        </p:txBody>
      </p:sp>
    </p:spTree>
    <p:extLst>
      <p:ext uri="{BB962C8B-B14F-4D97-AF65-F5344CB8AC3E}">
        <p14:creationId xmlns:p14="http://schemas.microsoft.com/office/powerpoint/2010/main" val="2648727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Variation in the number of reporting investors </a:t>
            </a:r>
            <a:endParaRPr lang="en-US" dirty="0"/>
          </a:p>
        </p:txBody>
      </p:sp>
      <p:pic>
        <p:nvPicPr>
          <p:cNvPr id="5" name="Picture 4"/>
          <p:cNvPicPr/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77109" y="1392702"/>
            <a:ext cx="7948245" cy="305269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38150" y="4566246"/>
            <a:ext cx="11258550" cy="1610717"/>
          </a:xfrm>
        </p:spPr>
        <p:txBody>
          <a:bodyPr>
            <a:normAutofit fontScale="92500" lnSpcReduction="10000"/>
          </a:bodyPr>
          <a:lstStyle/>
          <a:p>
            <a:pPr marL="342900" lvl="1" indent="-342900">
              <a:lnSpc>
                <a:spcPct val="100000"/>
              </a:lnSpc>
              <a:spcBef>
                <a:spcPts val="0"/>
              </a:spcBef>
              <a:buClrTx/>
            </a:pPr>
            <a:r>
              <a:rPr lang="en-US" dirty="0" smtClean="0"/>
              <a:t>Study is on US Institutional investors so if they lost that title, little I could do</a:t>
            </a:r>
          </a:p>
          <a:p>
            <a:pPr marL="342900" lvl="1" indent="-342900">
              <a:lnSpc>
                <a:spcPct val="100000"/>
              </a:lnSpc>
              <a:spcBef>
                <a:spcPts val="0"/>
              </a:spcBef>
              <a:buClrTx/>
            </a:pPr>
            <a:endParaRPr lang="en-US" dirty="0"/>
          </a:p>
          <a:p>
            <a:pPr marL="342900" lvl="1" indent="-342900">
              <a:lnSpc>
                <a:spcPct val="100000"/>
              </a:lnSpc>
              <a:spcBef>
                <a:spcPts val="0"/>
              </a:spcBef>
              <a:buClrTx/>
            </a:pPr>
            <a:r>
              <a:rPr lang="en-US" dirty="0" smtClean="0"/>
              <a:t>An important dynamic regardless in terms of investors and how they came and left the market</a:t>
            </a:r>
          </a:p>
          <a:p>
            <a:pPr marL="342900" lvl="1" indent="-342900">
              <a:lnSpc>
                <a:spcPct val="100000"/>
              </a:lnSpc>
              <a:spcBef>
                <a:spcPts val="0"/>
              </a:spcBef>
              <a:buClrTx/>
            </a:pPr>
            <a:endParaRPr lang="en-US" dirty="0"/>
          </a:p>
          <a:p>
            <a:pPr marL="342900" lvl="1" indent="-342900">
              <a:lnSpc>
                <a:spcPct val="100000"/>
              </a:lnSpc>
              <a:spcBef>
                <a:spcPts val="0"/>
              </a:spcBef>
              <a:buClrTx/>
            </a:pPr>
            <a:r>
              <a:rPr lang="en-US" dirty="0" smtClean="0"/>
              <a:t>Can still form weighted network in terms of number of shares owned (not done here)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7503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S&amp;P 500 Quarterly Bipartite Network 2007 -2010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78654" y="1554376"/>
            <a:ext cx="6272796" cy="4701196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 rot="3555662">
            <a:off x="4003814" y="640165"/>
            <a:ext cx="1089110" cy="3247697"/>
          </a:xfrm>
          <a:prstGeom prst="ellipse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867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Bipartite approach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8150" y="1557678"/>
            <a:ext cx="11258550" cy="4647421"/>
          </a:xfrm>
        </p:spPr>
        <p:txBody>
          <a:bodyPr/>
          <a:lstStyle/>
          <a:p>
            <a:r>
              <a:rPr lang="en-US" dirty="0" smtClean="0"/>
              <a:t>Projection of bipartite onto one class wrong – </a:t>
            </a:r>
            <a:r>
              <a:rPr lang="en-US" dirty="0" err="1" smtClean="0"/>
              <a:t>Opsahl</a:t>
            </a:r>
            <a:r>
              <a:rPr lang="en-US" dirty="0" smtClean="0"/>
              <a:t> (2013)</a:t>
            </a:r>
          </a:p>
          <a:p>
            <a:pPr lvl="1"/>
            <a:r>
              <a:rPr lang="en-US" dirty="0" smtClean="0"/>
              <a:t>Creation of links different. No longer independent</a:t>
            </a:r>
          </a:p>
          <a:p>
            <a:pPr lvl="1"/>
            <a:r>
              <a:rPr lang="en-US" dirty="0" smtClean="0"/>
              <a:t>Projected network will have larger and more fully connected cliques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9623" y="3096456"/>
            <a:ext cx="9931400" cy="218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208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 alternate approach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Developed new measure which we will see, and the ones that caused confusion last week</a:t>
            </a:r>
          </a:p>
          <a:p>
            <a:endParaRPr lang="en-US" dirty="0"/>
          </a:p>
          <a:p>
            <a:r>
              <a:rPr lang="en-US" dirty="0" smtClean="0"/>
              <a:t>Instead of triangles now 4 paths.</a:t>
            </a:r>
          </a:p>
          <a:p>
            <a:endParaRPr lang="en-US" dirty="0"/>
          </a:p>
          <a:p>
            <a:r>
              <a:rPr lang="en-US" dirty="0" smtClean="0"/>
              <a:t>Global - </a:t>
            </a:r>
          </a:p>
          <a:p>
            <a:endParaRPr lang="en-US" dirty="0"/>
          </a:p>
          <a:p>
            <a:r>
              <a:rPr lang="en-US" dirty="0" smtClean="0"/>
              <a:t>Weighted -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7194" y="4778416"/>
            <a:ext cx="6138077" cy="7979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5115" y="3798278"/>
            <a:ext cx="6501996" cy="722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412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Finding one 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3879" y="1564809"/>
            <a:ext cx="5822854" cy="441395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6639950" y="1564809"/>
            <a:ext cx="5056749" cy="4640290"/>
          </a:xfrm>
        </p:spPr>
        <p:txBody>
          <a:bodyPr/>
          <a:lstStyle/>
          <a:p>
            <a:r>
              <a:rPr lang="en-US" dirty="0" smtClean="0"/>
              <a:t>Regardless of the approach taken a clear relationship exists between the market and the network</a:t>
            </a:r>
          </a:p>
          <a:p>
            <a:endParaRPr lang="en-US" dirty="0"/>
          </a:p>
          <a:p>
            <a:r>
              <a:rPr lang="en-US" dirty="0" smtClean="0"/>
              <a:t>Note, even if the GFC was a fluke still see it in the mid 2010 correction</a:t>
            </a:r>
          </a:p>
          <a:p>
            <a:endParaRPr lang="en-US" dirty="0"/>
          </a:p>
          <a:p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7328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might be driving the dynamic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8150" y="1495308"/>
            <a:ext cx="4292301" cy="436760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FAA26D3D-D897-4be2-8F04-BA451C77F1D7}">
              <ma14:placeholderFlag xmlns:ma14="http://schemas.microsoft.com/office/mac/drawingml/2011/main"/>
            </a:ext>
          </a:extLst>
        </p:spPr>
      </p:pic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96670358"/>
              </p:ext>
            </p:extLst>
          </p:nvPr>
        </p:nvGraphicFramePr>
        <p:xfrm>
          <a:off x="4940899" y="2616074"/>
          <a:ext cx="6755801" cy="30336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79406"/>
                <a:gridCol w="1620628"/>
                <a:gridCol w="1520605"/>
                <a:gridCol w="1635162"/>
              </a:tblGrid>
              <a:tr h="573989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Stage</a:t>
                      </a:r>
                      <a:endParaRPr lang="en-US" sz="1800" dirty="0">
                        <a:effectLst/>
                        <a:latin typeface="Calibri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Resilience</a:t>
                      </a:r>
                      <a:endParaRPr lang="en-US" sz="1800" dirty="0">
                        <a:effectLst/>
                        <a:latin typeface="Calibri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Potential</a:t>
                      </a:r>
                      <a:endParaRPr lang="en-US" sz="1800" dirty="0">
                        <a:effectLst/>
                        <a:latin typeface="Calibri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Connectedness</a:t>
                      </a:r>
                      <a:endParaRPr lang="en-US" sz="1800" dirty="0">
                        <a:effectLst/>
                        <a:latin typeface="Calibri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</a:tr>
              <a:tr h="573989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Exploration (r)</a:t>
                      </a:r>
                      <a:endParaRPr lang="en-US" sz="1800" dirty="0">
                        <a:effectLst/>
                        <a:latin typeface="Calibri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High</a:t>
                      </a:r>
                      <a:endParaRPr lang="en-US" sz="1800">
                        <a:effectLst/>
                        <a:latin typeface="Calibri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Low</a:t>
                      </a:r>
                      <a:endParaRPr lang="en-US" sz="1800" dirty="0">
                        <a:effectLst/>
                        <a:latin typeface="Calibri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Low</a:t>
                      </a:r>
                      <a:endParaRPr lang="en-US" sz="1800" dirty="0">
                        <a:effectLst/>
                        <a:latin typeface="Calibri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</a:tr>
              <a:tr h="627037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Conservation (K)</a:t>
                      </a:r>
                      <a:endParaRPr lang="en-US" sz="1800" dirty="0">
                        <a:effectLst/>
                        <a:latin typeface="Calibri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Low</a:t>
                      </a:r>
                      <a:endParaRPr lang="en-US" sz="1800" dirty="0">
                        <a:effectLst/>
                        <a:latin typeface="Calibri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High</a:t>
                      </a:r>
                      <a:endParaRPr lang="en-US" sz="1800" dirty="0">
                        <a:effectLst/>
                        <a:latin typeface="Calibri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High</a:t>
                      </a:r>
                      <a:endParaRPr lang="en-US" sz="1800" dirty="0">
                        <a:effectLst/>
                        <a:latin typeface="Calibri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</a:tr>
              <a:tr h="615408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Release (</a:t>
                      </a:r>
                      <a:r>
                        <a:rPr lang="en-US" sz="1800" dirty="0" err="1">
                          <a:effectLst/>
                        </a:rPr>
                        <a:t>Ω</a:t>
                      </a:r>
                      <a:r>
                        <a:rPr lang="en-US" sz="1800" dirty="0">
                          <a:effectLst/>
                        </a:rPr>
                        <a:t>)</a:t>
                      </a:r>
                      <a:endParaRPr lang="en-US" sz="1800" dirty="0">
                        <a:effectLst/>
                        <a:latin typeface="Calibri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Low (but increasing)</a:t>
                      </a:r>
                      <a:endParaRPr lang="en-US" sz="1800" dirty="0">
                        <a:effectLst/>
                        <a:latin typeface="Calibri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Low </a:t>
                      </a:r>
                      <a:endParaRPr lang="en-US" sz="1800" dirty="0">
                        <a:effectLst/>
                        <a:latin typeface="Calibri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High (but decreasing)</a:t>
                      </a:r>
                      <a:endParaRPr lang="en-US" sz="1800" dirty="0">
                        <a:effectLst/>
                        <a:latin typeface="Calibri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</a:tr>
              <a:tr h="643237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Reorganization (α)</a:t>
                      </a:r>
                      <a:endParaRPr lang="en-US" sz="1800" dirty="0">
                        <a:effectLst/>
                        <a:latin typeface="Calibri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High</a:t>
                      </a:r>
                      <a:endParaRPr lang="en-US" sz="1800" dirty="0">
                        <a:effectLst/>
                        <a:latin typeface="Calibri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High</a:t>
                      </a:r>
                      <a:endParaRPr lang="en-US" sz="1800" dirty="0">
                        <a:effectLst/>
                        <a:latin typeface="Calibri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Low</a:t>
                      </a:r>
                      <a:endParaRPr lang="en-US" sz="1800" dirty="0">
                        <a:effectLst/>
                        <a:latin typeface="Calibri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6" name="Content Placeholder 2"/>
          <p:cNvSpPr txBox="1">
            <a:spLocks/>
          </p:cNvSpPr>
          <p:nvPr/>
        </p:nvSpPr>
        <p:spPr>
          <a:xfrm>
            <a:off x="4940900" y="2023342"/>
            <a:ext cx="6755800" cy="47097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336600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36600"/>
              </a:buClr>
              <a:buFont typeface="Roboto Light" panose="02000000000000000000" pitchFamily="2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36600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36600"/>
              </a:buClr>
              <a:buFont typeface="Roboto Light" panose="02000000000000000000" pitchFamily="2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3660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The Adaptive Cycle (</a:t>
            </a:r>
            <a:r>
              <a:rPr lang="en-US" dirty="0" err="1" smtClean="0"/>
              <a:t>Holling</a:t>
            </a:r>
            <a:r>
              <a:rPr lang="en-US" dirty="0"/>
              <a:t> </a:t>
            </a:r>
            <a:r>
              <a:rPr lang="en-US" dirty="0" smtClean="0"/>
              <a:t>(2001)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0654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Investor holdings and stock holders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150" y="1567469"/>
            <a:ext cx="5372100" cy="461105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38150" y="1828430"/>
            <a:ext cx="289461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Cum. Investor Degree </a:t>
            </a:r>
            <a:r>
              <a:rPr lang="en-US" dirty="0" smtClean="0"/>
              <a:t>Dist.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226923" y="1828430"/>
            <a:ext cx="284050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Cum. </a:t>
            </a:r>
            <a:r>
              <a:rPr lang="en-US" dirty="0" smtClean="0"/>
              <a:t>Stock Degree Dist.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246055" y="1828430"/>
            <a:ext cx="5450644" cy="4348533"/>
          </a:xfrm>
        </p:spPr>
        <p:txBody>
          <a:bodyPr>
            <a:normAutofit/>
          </a:bodyPr>
          <a:lstStyle/>
          <a:p>
            <a:r>
              <a:rPr lang="en-US" dirty="0" smtClean="0"/>
              <a:t>Other works suggest that there should be a power-law like distributions</a:t>
            </a:r>
          </a:p>
          <a:p>
            <a:endParaRPr lang="en-US" dirty="0"/>
          </a:p>
          <a:p>
            <a:r>
              <a:rPr lang="en-US" dirty="0" smtClean="0"/>
              <a:t>A few outliers in terms of the investors in a stock (</a:t>
            </a:r>
            <a:r>
              <a:rPr lang="en-US" dirty="0" err="1" smtClean="0"/>
              <a:t>rhs</a:t>
            </a:r>
            <a:r>
              <a:rPr lang="en-US" dirty="0" smtClean="0"/>
              <a:t>) upset this</a:t>
            </a:r>
          </a:p>
          <a:p>
            <a:endParaRPr lang="en-US" dirty="0"/>
          </a:p>
          <a:p>
            <a:r>
              <a:rPr lang="en-US" dirty="0" smtClean="0"/>
              <a:t>Investors in stocks skewed but not power-law like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4431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closer look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43004" y="1481634"/>
            <a:ext cx="5253696" cy="4695329"/>
          </a:xfrm>
        </p:spPr>
        <p:txBody>
          <a:bodyPr/>
          <a:lstStyle/>
          <a:p>
            <a:r>
              <a:rPr lang="en-US" dirty="0" smtClean="0"/>
              <a:t>Investors tended to hold more stocks after the recovery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The range increases monotonically, line-in with the prior cluster coefficient</a:t>
            </a:r>
          </a:p>
          <a:p>
            <a:endParaRPr lang="en-US" dirty="0" smtClean="0"/>
          </a:p>
          <a:p>
            <a:r>
              <a:rPr lang="en-US" dirty="0" smtClean="0"/>
              <a:t>The average shareholder base also increases but the range does not show the same dynamic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150" y="1370969"/>
            <a:ext cx="5681296" cy="4885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454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Can also create separate networks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400" y="1452830"/>
            <a:ext cx="729414" cy="7124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899" y="2165281"/>
            <a:ext cx="754915" cy="7373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898" y="2902640"/>
            <a:ext cx="754916" cy="7373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898" y="3639999"/>
            <a:ext cx="754916" cy="7373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898" y="4377359"/>
            <a:ext cx="754916" cy="73735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437" y="5114718"/>
            <a:ext cx="764377" cy="74660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4275" y="4377359"/>
            <a:ext cx="754916" cy="73736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8652" y="4389812"/>
            <a:ext cx="729414" cy="71245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3736" y="5123960"/>
            <a:ext cx="754916" cy="73735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7574" y="5102263"/>
            <a:ext cx="754915" cy="73735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9678" y="1418680"/>
            <a:ext cx="754915" cy="73735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1083" y="1418679"/>
            <a:ext cx="754916" cy="73736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7910" y="1414059"/>
            <a:ext cx="754916" cy="73735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9297" y="1423300"/>
            <a:ext cx="764377" cy="74660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814" y="2156039"/>
            <a:ext cx="729414" cy="71245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8112" y="2156039"/>
            <a:ext cx="754916" cy="73736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3179" y="2151418"/>
            <a:ext cx="764377" cy="7466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1437" y="2893400"/>
            <a:ext cx="754915" cy="73735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5273" y="2895005"/>
            <a:ext cx="727771" cy="71084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1437" y="3630759"/>
            <a:ext cx="754916" cy="73735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3513" y="3601161"/>
            <a:ext cx="724553" cy="79519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0205" y="3599302"/>
            <a:ext cx="754916" cy="73736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3591" y="1781335"/>
            <a:ext cx="1220411" cy="60257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9180" y="2644872"/>
            <a:ext cx="1118657" cy="62644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8396" y="4142039"/>
            <a:ext cx="960224" cy="96022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7532" y="5415055"/>
            <a:ext cx="892528" cy="89252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5338" y="4190202"/>
            <a:ext cx="863898" cy="86389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4379" y="2742207"/>
            <a:ext cx="2305783" cy="431778"/>
          </a:xfrm>
          <a:prstGeom prst="rect">
            <a:avLst/>
          </a:prstGeom>
        </p:spPr>
      </p:pic>
      <p:cxnSp>
        <p:nvCxnSpPr>
          <p:cNvPr id="34" name="Straight Connector 33"/>
          <p:cNvCxnSpPr>
            <a:stCxn id="27" idx="3"/>
            <a:endCxn id="28" idx="0"/>
          </p:cNvCxnSpPr>
          <p:nvPr/>
        </p:nvCxnSpPr>
        <p:spPr>
          <a:xfrm>
            <a:off x="9434002" y="2082624"/>
            <a:ext cx="1554507" cy="5622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>
            <a:stCxn id="28" idx="2"/>
          </p:cNvCxnSpPr>
          <p:nvPr/>
        </p:nvCxnSpPr>
        <p:spPr>
          <a:xfrm flipV="1">
            <a:off x="10988509" y="2797272"/>
            <a:ext cx="152400" cy="4740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stCxn id="28" idx="2"/>
          </p:cNvCxnSpPr>
          <p:nvPr/>
        </p:nvCxnSpPr>
        <p:spPr>
          <a:xfrm flipV="1">
            <a:off x="10988509" y="2797272"/>
            <a:ext cx="152400" cy="4740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>
            <a:stCxn id="28" idx="2"/>
            <a:endCxn id="29" idx="0"/>
          </p:cNvCxnSpPr>
          <p:nvPr/>
        </p:nvCxnSpPr>
        <p:spPr>
          <a:xfrm flipH="1">
            <a:off x="10988508" y="3271320"/>
            <a:ext cx="1" cy="87071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>
            <a:stCxn id="30" idx="3"/>
            <a:endCxn id="29" idx="2"/>
          </p:cNvCxnSpPr>
          <p:nvPr/>
        </p:nvCxnSpPr>
        <p:spPr>
          <a:xfrm flipV="1">
            <a:off x="9270060" y="5102263"/>
            <a:ext cx="1718448" cy="7590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>
            <a:stCxn id="31" idx="2"/>
            <a:endCxn id="30" idx="1"/>
          </p:cNvCxnSpPr>
          <p:nvPr/>
        </p:nvCxnSpPr>
        <p:spPr>
          <a:xfrm>
            <a:off x="6707287" y="5054100"/>
            <a:ext cx="1670245" cy="80721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>
            <a:stCxn id="32" idx="2"/>
            <a:endCxn id="31" idx="0"/>
          </p:cNvCxnSpPr>
          <p:nvPr/>
        </p:nvCxnSpPr>
        <p:spPr>
          <a:xfrm>
            <a:off x="6697271" y="3173985"/>
            <a:ext cx="10016" cy="101621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>
            <a:stCxn id="27" idx="1"/>
            <a:endCxn id="32" idx="0"/>
          </p:cNvCxnSpPr>
          <p:nvPr/>
        </p:nvCxnSpPr>
        <p:spPr>
          <a:xfrm flipH="1">
            <a:off x="6697271" y="2082624"/>
            <a:ext cx="1516320" cy="65958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>
            <a:stCxn id="27" idx="2"/>
            <a:endCxn id="30" idx="0"/>
          </p:cNvCxnSpPr>
          <p:nvPr/>
        </p:nvCxnSpPr>
        <p:spPr>
          <a:xfrm flipH="1">
            <a:off x="8823796" y="2383913"/>
            <a:ext cx="1" cy="303114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>
            <a:stCxn id="32" idx="3"/>
            <a:endCxn id="28" idx="1"/>
          </p:cNvCxnSpPr>
          <p:nvPr/>
        </p:nvCxnSpPr>
        <p:spPr>
          <a:xfrm>
            <a:off x="7850162" y="2958096"/>
            <a:ext cx="257901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>
            <a:stCxn id="32" idx="3"/>
            <a:endCxn id="29" idx="1"/>
          </p:cNvCxnSpPr>
          <p:nvPr/>
        </p:nvCxnSpPr>
        <p:spPr>
          <a:xfrm>
            <a:off x="7850162" y="2958096"/>
            <a:ext cx="2658234" cy="166405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>
            <a:stCxn id="28" idx="1"/>
            <a:endCxn id="31" idx="3"/>
          </p:cNvCxnSpPr>
          <p:nvPr/>
        </p:nvCxnSpPr>
        <p:spPr>
          <a:xfrm flipH="1">
            <a:off x="7139236" y="2958096"/>
            <a:ext cx="3289944" cy="166405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>
            <a:stCxn id="31" idx="3"/>
            <a:endCxn id="29" idx="1"/>
          </p:cNvCxnSpPr>
          <p:nvPr/>
        </p:nvCxnSpPr>
        <p:spPr>
          <a:xfrm>
            <a:off x="7139236" y="4622151"/>
            <a:ext cx="336916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/>
          <p:cNvCxnSpPr>
            <a:stCxn id="32" idx="3"/>
            <a:endCxn id="30" idx="0"/>
          </p:cNvCxnSpPr>
          <p:nvPr/>
        </p:nvCxnSpPr>
        <p:spPr>
          <a:xfrm>
            <a:off x="7850162" y="2958096"/>
            <a:ext cx="973634" cy="245695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>
            <a:stCxn id="28" idx="1"/>
            <a:endCxn id="30" idx="0"/>
          </p:cNvCxnSpPr>
          <p:nvPr/>
        </p:nvCxnSpPr>
        <p:spPr>
          <a:xfrm flipH="1">
            <a:off x="8823796" y="2958096"/>
            <a:ext cx="1605384" cy="245695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>
            <a:stCxn id="27" idx="2"/>
            <a:endCxn id="31" idx="3"/>
          </p:cNvCxnSpPr>
          <p:nvPr/>
        </p:nvCxnSpPr>
        <p:spPr>
          <a:xfrm flipH="1">
            <a:off x="7139236" y="2383913"/>
            <a:ext cx="1684561" cy="22382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/>
          <p:cNvCxnSpPr>
            <a:stCxn id="27" idx="2"/>
            <a:endCxn id="29" idx="1"/>
          </p:cNvCxnSpPr>
          <p:nvPr/>
        </p:nvCxnSpPr>
        <p:spPr>
          <a:xfrm>
            <a:off x="8823797" y="2383913"/>
            <a:ext cx="1684599" cy="22382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4733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Community detection (or lack of)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68086" y="1529542"/>
            <a:ext cx="5028614" cy="4647421"/>
          </a:xfrm>
        </p:spPr>
        <p:txBody>
          <a:bodyPr/>
          <a:lstStyle/>
          <a:p>
            <a:r>
              <a:rPr lang="en-US" dirty="0" smtClean="0"/>
              <a:t>Communities should emerge in line with investing habits</a:t>
            </a:r>
          </a:p>
          <a:p>
            <a:endParaRPr lang="en-US" dirty="0"/>
          </a:p>
          <a:p>
            <a:r>
              <a:rPr lang="en-US" dirty="0" smtClean="0"/>
              <a:t>With the projected network the increased density limits the effectiveness of this process</a:t>
            </a:r>
          </a:p>
          <a:p>
            <a:endParaRPr lang="en-US" dirty="0"/>
          </a:p>
          <a:p>
            <a:r>
              <a:rPr lang="en-US" dirty="0" smtClean="0"/>
              <a:t>Community size was skewed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2526" y="1529542"/>
            <a:ext cx="6230816" cy="45477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74955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Agenda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8150" y="1557677"/>
            <a:ext cx="11258550" cy="4647421"/>
          </a:xfrm>
        </p:spPr>
        <p:txBody>
          <a:bodyPr/>
          <a:lstStyle/>
          <a:p>
            <a:endParaRPr lang="en-US" dirty="0" smtClean="0"/>
          </a:p>
          <a:p>
            <a:r>
              <a:rPr lang="en-US" dirty="0" smtClean="0"/>
              <a:t>Research Motivation</a:t>
            </a:r>
          </a:p>
          <a:p>
            <a:endParaRPr lang="en-US" dirty="0" smtClean="0"/>
          </a:p>
          <a:p>
            <a:r>
              <a:rPr lang="en-US" dirty="0" smtClean="0"/>
              <a:t>Background</a:t>
            </a:r>
          </a:p>
          <a:p>
            <a:endParaRPr lang="en-US" dirty="0"/>
          </a:p>
          <a:p>
            <a:r>
              <a:rPr lang="en-US" dirty="0" smtClean="0"/>
              <a:t>Approach </a:t>
            </a:r>
          </a:p>
          <a:p>
            <a:endParaRPr lang="en-US" dirty="0"/>
          </a:p>
          <a:p>
            <a:r>
              <a:rPr lang="en-US" dirty="0" smtClean="0"/>
              <a:t>Findings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9175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living beta piece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8151" y="1476522"/>
            <a:ext cx="5765702" cy="447411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555545" y="1529542"/>
            <a:ext cx="5141155" cy="4647421"/>
          </a:xfrm>
        </p:spPr>
        <p:txBody>
          <a:bodyPr/>
          <a:lstStyle/>
          <a:p>
            <a:r>
              <a:rPr lang="en-US" dirty="0" smtClean="0"/>
              <a:t>An attempt to link the network dynamics to price</a:t>
            </a:r>
          </a:p>
          <a:p>
            <a:endParaRPr lang="en-US" dirty="0"/>
          </a:p>
          <a:p>
            <a:r>
              <a:rPr lang="en-US" dirty="0" smtClean="0"/>
              <a:t>CAPM Beta is an “effective” measure of how a stock moves with the market</a:t>
            </a:r>
          </a:p>
          <a:p>
            <a:pPr lvl="1"/>
            <a:r>
              <a:rPr lang="en-US" dirty="0" smtClean="0"/>
              <a:t>The variation in Beta declines</a:t>
            </a:r>
          </a:p>
          <a:p>
            <a:pPr lvl="1"/>
            <a:r>
              <a:rPr lang="en-US" dirty="0" smtClean="0"/>
              <a:t>So to do returns</a:t>
            </a:r>
          </a:p>
          <a:p>
            <a:pPr lvl="1"/>
            <a:r>
              <a:rPr lang="en-US" dirty="0" smtClean="0"/>
              <a:t>Why?</a:t>
            </a:r>
          </a:p>
          <a:p>
            <a:pPr lvl="1"/>
            <a:r>
              <a:rPr lang="en-US" dirty="0" smtClean="0"/>
              <a:t>Managers are tending to but the market. Lower conviction</a:t>
            </a:r>
          </a:p>
        </p:txBody>
      </p:sp>
    </p:spTree>
    <p:extLst>
      <p:ext uri="{BB962C8B-B14F-4D97-AF65-F5344CB8AC3E}">
        <p14:creationId xmlns:p14="http://schemas.microsoft.com/office/powerpoint/2010/main" val="1760673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 there a relationship between the two?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858" y="1448972"/>
            <a:ext cx="5468661" cy="4702387"/>
          </a:xfrm>
          <a:prstGeom prst="rect">
            <a:avLst/>
          </a:prstGeom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555545" y="1529542"/>
            <a:ext cx="5141155" cy="4647421"/>
          </a:xfrm>
        </p:spPr>
        <p:txBody>
          <a:bodyPr/>
          <a:lstStyle/>
          <a:p>
            <a:r>
              <a:rPr lang="en-US" dirty="0" smtClean="0"/>
              <a:t>Returns varied more than degree</a:t>
            </a:r>
          </a:p>
          <a:p>
            <a:pPr lvl="1"/>
            <a:r>
              <a:rPr lang="en-US" dirty="0" smtClean="0"/>
              <a:t>Not surprising given the environment</a:t>
            </a:r>
          </a:p>
          <a:p>
            <a:endParaRPr lang="en-US" dirty="0"/>
          </a:p>
          <a:p>
            <a:r>
              <a:rPr lang="en-US" dirty="0" smtClean="0"/>
              <a:t>Returns and change in degree appear positively related – logical</a:t>
            </a:r>
          </a:p>
          <a:p>
            <a:endParaRPr lang="en-US" dirty="0"/>
          </a:p>
          <a:p>
            <a:r>
              <a:rPr lang="en-US" dirty="0" smtClean="0"/>
              <a:t>Strength of the relationship is not clear though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7755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Maybe a result worth mentioning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53070" y="1529542"/>
            <a:ext cx="5643630" cy="4647421"/>
          </a:xfrm>
        </p:spPr>
        <p:txBody>
          <a:bodyPr/>
          <a:lstStyle/>
          <a:p>
            <a:r>
              <a:rPr lang="en-US" dirty="0" smtClean="0"/>
              <a:t>The standard deviation of returns roughly associated with the degree distribution</a:t>
            </a:r>
          </a:p>
          <a:p>
            <a:endParaRPr lang="en-US" dirty="0" smtClean="0"/>
          </a:p>
          <a:p>
            <a:pPr lvl="1"/>
            <a:r>
              <a:rPr lang="en-US" dirty="0" smtClean="0"/>
              <a:t>Logical to a degree – more holders harder for any one manager to affect the price</a:t>
            </a:r>
          </a:p>
          <a:p>
            <a:pPr lvl="1"/>
            <a:r>
              <a:rPr lang="en-US" dirty="0" smtClean="0"/>
              <a:t>All may run for the exit at once though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5090" y="1529541"/>
            <a:ext cx="5581918" cy="464742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9665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An analysis of the network provided some useful insights</a:t>
            </a:r>
          </a:p>
          <a:p>
            <a:endParaRPr lang="en-US" dirty="0"/>
          </a:p>
          <a:p>
            <a:r>
              <a:rPr lang="en-US" dirty="0" smtClean="0"/>
              <a:t>Built a promising framework</a:t>
            </a:r>
          </a:p>
          <a:p>
            <a:endParaRPr lang="en-US" dirty="0"/>
          </a:p>
          <a:p>
            <a:r>
              <a:rPr lang="en-US" dirty="0" smtClean="0"/>
              <a:t>Much work to do though</a:t>
            </a:r>
          </a:p>
          <a:p>
            <a:endParaRPr lang="en-US" dirty="0"/>
          </a:p>
          <a:p>
            <a:pPr lvl="1"/>
            <a:r>
              <a:rPr lang="en-US" dirty="0" smtClean="0"/>
              <a:t>Which way to go? Projection or bipartite network</a:t>
            </a:r>
          </a:p>
          <a:p>
            <a:pPr lvl="1"/>
            <a:endParaRPr lang="en-US" dirty="0"/>
          </a:p>
          <a:p>
            <a:pPr lvl="1"/>
            <a:r>
              <a:rPr lang="en-US" dirty="0" smtClean="0"/>
              <a:t>Who held the shares outside of the institutional network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3926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3575" y="1689296"/>
            <a:ext cx="5727700" cy="4300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426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Returns are meant to look like this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87329" y="1600896"/>
            <a:ext cx="6307394" cy="44164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0242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Impact of the Global financial crisis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150" y="1416222"/>
            <a:ext cx="6197600" cy="4648200"/>
          </a:xfr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6738424" y="1529542"/>
            <a:ext cx="4958275" cy="46474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336600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36600"/>
              </a:buClr>
              <a:buFont typeface="Roboto Light" panose="02000000000000000000" pitchFamily="2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36600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36600"/>
              </a:buClr>
              <a:buFont typeface="Roboto Light" panose="02000000000000000000" pitchFamily="2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3660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1" indent="-342900">
              <a:lnSpc>
                <a:spcPct val="100000"/>
              </a:lnSpc>
              <a:spcBef>
                <a:spcPts val="0"/>
              </a:spcBef>
              <a:buClrTx/>
            </a:pPr>
            <a:r>
              <a:rPr lang="en-US" dirty="0" smtClean="0"/>
              <a:t>54% of the of the S&amp;P 500 lost (approx. $7,560 </a:t>
            </a:r>
            <a:r>
              <a:rPr lang="en-US" dirty="0"/>
              <a:t>b</a:t>
            </a:r>
            <a:r>
              <a:rPr lang="en-US" dirty="0" smtClean="0"/>
              <a:t>illion)</a:t>
            </a:r>
          </a:p>
          <a:p>
            <a:pPr marL="342900" lvl="1" indent="-342900">
              <a:lnSpc>
                <a:spcPct val="100000"/>
              </a:lnSpc>
              <a:spcBef>
                <a:spcPts val="0"/>
              </a:spcBef>
              <a:buClrTx/>
            </a:pPr>
            <a:endParaRPr lang="en-US" dirty="0"/>
          </a:p>
          <a:p>
            <a:pPr marL="342900" lvl="1" indent="-342900">
              <a:lnSpc>
                <a:spcPct val="100000"/>
              </a:lnSpc>
              <a:spcBef>
                <a:spcPts val="0"/>
              </a:spcBef>
              <a:buClrTx/>
            </a:pPr>
            <a:r>
              <a:rPr lang="en-US" dirty="0" smtClean="0"/>
              <a:t>$11.9 trillion wiped from the global economy as a result of the GFC</a:t>
            </a:r>
          </a:p>
          <a:p>
            <a:pPr marL="342900" lvl="1" indent="-342900">
              <a:lnSpc>
                <a:spcPct val="100000"/>
              </a:lnSpc>
              <a:spcBef>
                <a:spcPts val="0"/>
              </a:spcBef>
              <a:buClrTx/>
            </a:pPr>
            <a:endParaRPr lang="en-US" dirty="0"/>
          </a:p>
          <a:p>
            <a:pPr marL="342900" lvl="1" indent="-342900">
              <a:lnSpc>
                <a:spcPct val="100000"/>
              </a:lnSpc>
              <a:spcBef>
                <a:spcPts val="0"/>
              </a:spcBef>
              <a:buClrTx/>
            </a:pPr>
            <a:r>
              <a:rPr lang="en-US" dirty="0" smtClean="0"/>
              <a:t>Can network science contribute anything to the understanding of how and why the crash occurred?</a:t>
            </a:r>
          </a:p>
          <a:p>
            <a:pPr marL="342900" lvl="1" indent="-342900">
              <a:lnSpc>
                <a:spcPct val="100000"/>
              </a:lnSpc>
              <a:spcBef>
                <a:spcPts val="0"/>
              </a:spcBef>
              <a:buClrTx/>
            </a:pPr>
            <a:endParaRPr lang="en-US" dirty="0"/>
          </a:p>
          <a:p>
            <a:pPr marL="342900" lvl="1" indent="-342900">
              <a:lnSpc>
                <a:spcPct val="100000"/>
              </a:lnSpc>
              <a:spcBef>
                <a:spcPts val="0"/>
              </a:spcBef>
              <a:buClrTx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3794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288"/>
          <a:stretch/>
        </p:blipFill>
        <p:spPr bwMode="auto">
          <a:xfrm>
            <a:off x="1983544" y="1378634"/>
            <a:ext cx="7779434" cy="341844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after stocks continue</a:t>
            </a:r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38150" y="5022166"/>
            <a:ext cx="11258549" cy="115479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336600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36600"/>
              </a:buClr>
              <a:buFont typeface="Roboto Light" panose="02000000000000000000" pitchFamily="2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36600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36600"/>
              </a:buClr>
              <a:buFont typeface="Roboto Light" panose="02000000000000000000" pitchFamily="2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3660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1" indent="-342900">
              <a:lnSpc>
                <a:spcPct val="100000"/>
              </a:lnSpc>
              <a:spcBef>
                <a:spcPts val="0"/>
              </a:spcBef>
              <a:buClrTx/>
            </a:pPr>
            <a:r>
              <a:rPr lang="en-US" dirty="0" smtClean="0"/>
              <a:t>Not just the decline in 2008</a:t>
            </a:r>
          </a:p>
          <a:p>
            <a:pPr marL="342900" lvl="1" indent="-342900">
              <a:lnSpc>
                <a:spcPct val="100000"/>
              </a:lnSpc>
              <a:spcBef>
                <a:spcPts val="0"/>
              </a:spcBef>
              <a:buClrTx/>
            </a:pPr>
            <a:endParaRPr lang="en-US" dirty="0"/>
          </a:p>
          <a:p>
            <a:pPr marL="342900" lvl="1" indent="-342900">
              <a:lnSpc>
                <a:spcPct val="100000"/>
              </a:lnSpc>
              <a:spcBef>
                <a:spcPts val="0"/>
              </a:spcBef>
              <a:buClrTx/>
            </a:pPr>
            <a:r>
              <a:rPr lang="en-US" dirty="0" smtClean="0"/>
              <a:t>Continued volatility, outside the range of what would be expected</a:t>
            </a:r>
          </a:p>
          <a:p>
            <a:pPr marL="342900" lvl="1" indent="-342900">
              <a:lnSpc>
                <a:spcPct val="100000"/>
              </a:lnSpc>
              <a:spcBef>
                <a:spcPts val="0"/>
              </a:spcBef>
              <a:buClrTx/>
            </a:pPr>
            <a:endParaRPr lang="en-US" dirty="0"/>
          </a:p>
          <a:p>
            <a:pPr marL="342900" lvl="1" indent="-342900">
              <a:lnSpc>
                <a:spcPct val="100000"/>
              </a:lnSpc>
              <a:spcBef>
                <a:spcPts val="0"/>
              </a:spcBef>
              <a:buClrTx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9055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Could there be an alternate approach?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pPr lvl="1"/>
            <a:r>
              <a:rPr lang="en-US" dirty="0" smtClean="0"/>
              <a:t>Stock markets as a complex adaptive system (CAS)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Agent-based models (ABMs) have gotten closer to the actual return distributions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These models have included networks between investors</a:t>
            </a:r>
          </a:p>
          <a:p>
            <a:pPr lvl="1"/>
            <a:endParaRPr lang="en-US" dirty="0"/>
          </a:p>
          <a:p>
            <a:pPr lvl="1"/>
            <a:r>
              <a:rPr lang="en-US" dirty="0" smtClean="0"/>
              <a:t>Other works have looked at investor networks but not really company/investor bipartite networks nor the dynamics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1647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Bipartite approach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700" y="1358900"/>
            <a:ext cx="10058400" cy="4096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719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define links 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2282" y="4539244"/>
            <a:ext cx="1041200" cy="10169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6618" y="1566754"/>
            <a:ext cx="892528" cy="892528"/>
          </a:xfrm>
          <a:prstGeom prst="rect">
            <a:avLst/>
          </a:prstGeom>
        </p:spPr>
      </p:pic>
      <p:cxnSp>
        <p:nvCxnSpPr>
          <p:cNvPr id="9" name="Straight Connector 8"/>
          <p:cNvCxnSpPr>
            <a:stCxn id="6" idx="0"/>
            <a:endCxn id="7" idx="2"/>
          </p:cNvCxnSpPr>
          <p:nvPr/>
        </p:nvCxnSpPr>
        <p:spPr>
          <a:xfrm flipV="1">
            <a:off x="1672882" y="2459282"/>
            <a:ext cx="0" cy="20799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5427406" y="1529542"/>
            <a:ext cx="6269293" cy="4647421"/>
          </a:xfrm>
        </p:spPr>
        <p:txBody>
          <a:bodyPr/>
          <a:lstStyle/>
          <a:p>
            <a:endParaRPr lang="en-US" dirty="0" smtClean="0"/>
          </a:p>
          <a:p>
            <a:r>
              <a:rPr lang="en-US" dirty="0" smtClean="0"/>
              <a:t>Binary but links can also be weighted</a:t>
            </a:r>
            <a:endParaRPr lang="en-US" dirty="0"/>
          </a:p>
          <a:p>
            <a:endParaRPr lang="en-US" dirty="0"/>
          </a:p>
          <a:p>
            <a:pPr lvl="1"/>
            <a:r>
              <a:rPr lang="en-US" dirty="0" smtClean="0"/>
              <a:t>Number of shares held</a:t>
            </a:r>
          </a:p>
          <a:p>
            <a:pPr lvl="1"/>
            <a:endParaRPr lang="en-US" dirty="0"/>
          </a:p>
          <a:p>
            <a:pPr lvl="1"/>
            <a:r>
              <a:rPr lang="en-US" dirty="0" smtClean="0"/>
              <a:t>Or % of total shares on offer</a:t>
            </a:r>
          </a:p>
          <a:p>
            <a:pPr lvl="1"/>
            <a:endParaRPr lang="en-US" dirty="0"/>
          </a:p>
          <a:p>
            <a:r>
              <a:rPr lang="en-US" dirty="0" smtClean="0"/>
              <a:t>May provide additional insight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5922" y="1566754"/>
            <a:ext cx="892528" cy="89252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5607" y="4484039"/>
            <a:ext cx="1041200" cy="1016986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 flipV="1">
            <a:off x="4412186" y="2404077"/>
            <a:ext cx="0" cy="2079962"/>
          </a:xfrm>
          <a:prstGeom prst="line">
            <a:avLst/>
          </a:prstGeom>
          <a:ln w="1016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5960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form the network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lvl="1" indent="-342900">
              <a:lnSpc>
                <a:spcPct val="100000"/>
              </a:lnSpc>
              <a:spcBef>
                <a:spcPts val="0"/>
              </a:spcBef>
              <a:buClrTx/>
            </a:pPr>
            <a:r>
              <a:rPr lang="en-US" dirty="0" smtClean="0"/>
              <a:t>WHARTON RESEARCH DATA SERVICES WEBSITE</a:t>
            </a:r>
          </a:p>
          <a:p>
            <a:pPr marL="342900" lvl="1" indent="-342900">
              <a:lnSpc>
                <a:spcPct val="100000"/>
              </a:lnSpc>
              <a:spcBef>
                <a:spcPts val="0"/>
              </a:spcBef>
              <a:buClrTx/>
            </a:pPr>
            <a:endParaRPr lang="en-US" dirty="0"/>
          </a:p>
          <a:p>
            <a:pPr marL="800100" lvl="2" indent="-342900">
              <a:lnSpc>
                <a:spcPct val="100000"/>
              </a:lnSpc>
              <a:spcBef>
                <a:spcPts val="0"/>
              </a:spcBef>
              <a:buClrTx/>
            </a:pPr>
            <a:r>
              <a:rPr lang="en-US" dirty="0" smtClean="0"/>
              <a:t>THOMSON REUTERS: INSTITUTIONAL 13F HOLDINGS</a:t>
            </a:r>
          </a:p>
          <a:p>
            <a:pPr marL="800100" lvl="2" indent="-342900">
              <a:lnSpc>
                <a:spcPct val="100000"/>
              </a:lnSpc>
              <a:spcBef>
                <a:spcPts val="0"/>
              </a:spcBef>
              <a:buClrTx/>
            </a:pPr>
            <a:endParaRPr lang="en-US" dirty="0"/>
          </a:p>
          <a:p>
            <a:pPr marL="800100" lvl="2" indent="-342900">
              <a:lnSpc>
                <a:spcPct val="100000"/>
              </a:lnSpc>
              <a:spcBef>
                <a:spcPts val="0"/>
              </a:spcBef>
              <a:buClrTx/>
            </a:pPr>
            <a:r>
              <a:rPr lang="en-US" dirty="0" smtClean="0"/>
              <a:t>INSTITUTIONAL HOLDER – USE A US POSTAGE ADDRESS AND OVER 100 MILLION IN ASSETS UNDER MANAGEMENT</a:t>
            </a:r>
          </a:p>
          <a:p>
            <a:pPr marL="800100" lvl="2" indent="-342900">
              <a:lnSpc>
                <a:spcPct val="100000"/>
              </a:lnSpc>
              <a:spcBef>
                <a:spcPts val="0"/>
              </a:spcBef>
              <a:buClrTx/>
            </a:pPr>
            <a:endParaRPr lang="en-US" dirty="0"/>
          </a:p>
          <a:p>
            <a:pPr marL="800100" lvl="2" indent="-342900">
              <a:lnSpc>
                <a:spcPct val="100000"/>
              </a:lnSpc>
              <a:spcBef>
                <a:spcPts val="0"/>
              </a:spcBef>
              <a:buClrTx/>
            </a:pPr>
            <a:r>
              <a:rPr lang="en-US" dirty="0" smtClean="0"/>
              <a:t>HAVE APPROX 4 MILLION RECORDS FOR 16 QUARTERS</a:t>
            </a:r>
          </a:p>
          <a:p>
            <a:pPr marL="800100" lvl="2" indent="-342900">
              <a:lnSpc>
                <a:spcPct val="100000"/>
              </a:lnSpc>
              <a:spcBef>
                <a:spcPts val="0"/>
              </a:spcBef>
              <a:buClrTx/>
            </a:pPr>
            <a:endParaRPr lang="en-US" dirty="0"/>
          </a:p>
          <a:p>
            <a:pPr marL="1257300" lvl="3" indent="-342900">
              <a:lnSpc>
                <a:spcPct val="100000"/>
              </a:lnSpc>
              <a:spcBef>
                <a:spcPts val="0"/>
              </a:spcBef>
              <a:buClrTx/>
            </a:pPr>
            <a:r>
              <a:rPr lang="en-US" dirty="0" smtClean="0"/>
              <a:t>477 COMPANIES – complete set across the sample period</a:t>
            </a:r>
          </a:p>
          <a:p>
            <a:pPr marL="1257300" lvl="3" indent="-342900">
              <a:lnSpc>
                <a:spcPct val="100000"/>
              </a:lnSpc>
              <a:spcBef>
                <a:spcPts val="0"/>
              </a:spcBef>
              <a:buClrTx/>
            </a:pPr>
            <a:r>
              <a:rPr lang="en-US" dirty="0" smtClean="0"/>
              <a:t>3,000+ Distinct Investors. </a:t>
            </a:r>
          </a:p>
          <a:p>
            <a:pPr marL="1257300" lvl="3" indent="-342900">
              <a:lnSpc>
                <a:spcPct val="100000"/>
              </a:lnSpc>
              <a:spcBef>
                <a:spcPts val="0"/>
              </a:spcBef>
              <a:buClrTx/>
            </a:pPr>
            <a:r>
              <a:rPr lang="en-US" dirty="0"/>
              <a:t>By 2010 it was estimated that 67% of all domestic stocks were controlled by institutions</a:t>
            </a:r>
            <a:r>
              <a:rPr lang="en-US" dirty="0" smtClean="0"/>
              <a:t>.</a:t>
            </a:r>
          </a:p>
          <a:p>
            <a:pPr marL="1257300" lvl="3" indent="-342900">
              <a:lnSpc>
                <a:spcPct val="100000"/>
              </a:lnSpc>
              <a:spcBef>
                <a:spcPts val="0"/>
              </a:spcBef>
              <a:buClrTx/>
            </a:pPr>
            <a:r>
              <a:rPr lang="en-US" dirty="0" smtClean="0"/>
              <a:t>Must report for four months once they hit the threshold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9804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Roboto Light"/>
        <a:ea typeface=""/>
        <a:cs typeface=""/>
      </a:majorFont>
      <a:minorFont>
        <a:latin typeface="Robo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1803</TotalTime>
  <Words>793</Words>
  <Application>Microsoft Macintosh PowerPoint</Application>
  <PresentationFormat>Widescreen</PresentationFormat>
  <Paragraphs>164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Arial</vt:lpstr>
      <vt:lpstr>Calibri</vt:lpstr>
      <vt:lpstr>ＭＳ 明朝</vt:lpstr>
      <vt:lpstr>Roboto Light</vt:lpstr>
      <vt:lpstr>Times New Roman</vt:lpstr>
      <vt:lpstr>Office Theme</vt:lpstr>
      <vt:lpstr>The Search for “living beta"</vt:lpstr>
      <vt:lpstr>Agenda</vt:lpstr>
      <vt:lpstr>Returns are meant to look like this</vt:lpstr>
      <vt:lpstr>The Impact of the Global financial crisis</vt:lpstr>
      <vt:lpstr>The after stocks continue</vt:lpstr>
      <vt:lpstr>Could there be an alternate approach?</vt:lpstr>
      <vt:lpstr>Bipartite approach</vt:lpstr>
      <vt:lpstr>How to define links </vt:lpstr>
      <vt:lpstr>How to form the network</vt:lpstr>
      <vt:lpstr>Variation in the number of reporting investors </vt:lpstr>
      <vt:lpstr>THE S&amp;P 500 Quarterly Bipartite Network 2007 -2010</vt:lpstr>
      <vt:lpstr>Bipartite approach</vt:lpstr>
      <vt:lpstr>An alternate approach</vt:lpstr>
      <vt:lpstr>Finding one </vt:lpstr>
      <vt:lpstr>What might be driving the dynamic</vt:lpstr>
      <vt:lpstr>Investor holdings and stock holders</vt:lpstr>
      <vt:lpstr>A closer look</vt:lpstr>
      <vt:lpstr>Can also create separate networks</vt:lpstr>
      <vt:lpstr>Community detection (or lack of)</vt:lpstr>
      <vt:lpstr>The living beta piece</vt:lpstr>
      <vt:lpstr>Is there a relationship between the two?</vt:lpstr>
      <vt:lpstr>Maybe a result worth mentioning</vt:lpstr>
      <vt:lpstr>Conclusions</vt:lpstr>
      <vt:lpstr>Questions</vt:lpstr>
    </vt:vector>
  </TitlesOfParts>
  <Company>LMI</Company>
  <LinksUpToDate>false</LinksUpToDate>
  <SharedDoc>false</SharedDoc>
  <HyperlinksChanged>false</HyperlinksChanged>
  <AppVersion>15.0030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Horio, Brant</dc:creator>
  <cp:lastModifiedBy>Matthew Oldham</cp:lastModifiedBy>
  <cp:revision>72</cp:revision>
  <dcterms:created xsi:type="dcterms:W3CDTF">2017-03-21T13:07:28Z</dcterms:created>
  <dcterms:modified xsi:type="dcterms:W3CDTF">2017-06-24T15:58:29Z</dcterms:modified>
</cp:coreProperties>
</file>